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Roboto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Lato"/>
      <p:regular r:id="rId43"/>
      <p:bold r:id="rId44"/>
      <p:italic r:id="rId45"/>
      <p:boldItalic r:id="rId46"/>
    </p:embeddedFont>
    <p:embeddedFont>
      <p:font typeface="Average"/>
      <p:regular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5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44" Type="http://schemas.openxmlformats.org/officeDocument/2006/relationships/font" Target="fonts/Lato-bold.fntdata"/><Relationship Id="rId21" Type="http://schemas.openxmlformats.org/officeDocument/2006/relationships/slide" Target="slides/slide16.xml"/><Relationship Id="rId43" Type="http://schemas.openxmlformats.org/officeDocument/2006/relationships/font" Target="fonts/Lato-regular.fntdata"/><Relationship Id="rId24" Type="http://schemas.openxmlformats.org/officeDocument/2006/relationships/slide" Target="slides/slide19.xml"/><Relationship Id="rId46" Type="http://schemas.openxmlformats.org/officeDocument/2006/relationships/font" Target="fonts/Lato-boldItalic.fntdata"/><Relationship Id="rId23" Type="http://schemas.openxmlformats.org/officeDocument/2006/relationships/slide" Target="slides/slide18.xml"/><Relationship Id="rId45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Average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italic.fntdata"/><Relationship Id="rId14" Type="http://schemas.openxmlformats.org/officeDocument/2006/relationships/slide" Target="slides/slide9.xml"/><Relationship Id="rId36" Type="http://schemas.openxmlformats.org/officeDocument/2006/relationships/font" Target="fonts/Roboto-bold.fntdata"/><Relationship Id="rId17" Type="http://schemas.openxmlformats.org/officeDocument/2006/relationships/slide" Target="slides/slide12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cc2d77936f_2_9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cc2d77936f_2_9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ce145df591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ce145df59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Keep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Gg idk if it’s a bit too long, i might have to edit again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E(S(H(ss + id))) for establishing initial session room id and shared secret k is not being sent over because the other party should know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E(E(m), S(H(E(m) + id)))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If signature verification failed, both parties will generate a private public key pair each and redirect to a new separate room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 this program ECDSA is used in the establishment of initial session, and also when message is sent and received.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ce145df591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ce145df59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cryptographically secured number that presumes security and avoid security by obscurity by providing backtracking and prediction resistance.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Bcryptgenrandom passes the NIST 800-22 special publication for statistical randomness test and an attacker should not be able to predict future values based on only observing the entropy sourc</a:t>
            </a:r>
            <a:r>
              <a:rPr lang="en-GB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ce8c606613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ce8c60661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Keep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ce8c606613_0_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ce8c60661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Cipher only attacks from </a:t>
            </a:r>
            <a:r>
              <a:rPr lang="en-GB">
                <a:solidFill>
                  <a:schemeClr val="dk1"/>
                </a:solidFill>
              </a:rPr>
              <a:t>frequency</a:t>
            </a:r>
            <a:r>
              <a:rPr lang="en-GB">
                <a:solidFill>
                  <a:schemeClr val="dk1"/>
                </a:solidFill>
              </a:rPr>
              <a:t> analysis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ce8c606613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ce8c60661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It produces an ephemeral key that will perform ECDH to generate the shared secret with recipient public key which will use different components of the shared secret K to perform an AES-CBC encryption. Even though it seems to be using a symmetric encryption, on a higher level, the recipient private key is still required to decrypt the message with the ephemeral public key, therefore compromising speed while offering higher security with PKI.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ce8c60661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ce8c60661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Keep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Might have to change formula?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ce8c606613_0_8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ce8c60661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Keep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ce8c606613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ce8c60661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Keep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cc2d77936f_2_1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cc2d77936f_2_1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c2d7793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c2d7793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 page for long report (Skipped for short presentation)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cc2d77936f_2_188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cc2d77936f_2_1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Keep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cc2d77936f_2_1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cc2d77936f_2_1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cc2d77936f_2_1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cc2d77936f_2_1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Diagram of program, architectural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cc2d77936f_2_1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cc2d77936f_2_1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Diagram of program, architectural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cc2d77936f_2_19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cc2d77936f_2_19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Diagram of program, architectural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cc2d77936f_2_19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cc2d77936f_2_19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Diagram of program, architectural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cc2d77936f_2_1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cc2d77936f_2_1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Diagram of program, architectural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cc2d77936f_2_19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cc2d77936f_2_19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Keep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caff148c29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caff148c29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Video: </a:t>
            </a:r>
            <a:r>
              <a:rPr lang="en-GB"/>
              <a:t>https://mega.nz/file/SaBzwKpb#qkVVhM2VL8UsproMuNrc8RRdfVs4Fj8364GItZwQgmU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Web Chat Application: </a:t>
            </a:r>
            <a:r>
              <a:rPr lang="en-GB"/>
              <a:t>https://cryptochatwebapp.azurewebsites.net/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cc2d77936f_2_21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cc2d77936f_2_2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cc2d77936f_2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cc2d77936f_2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Diagram of program, architectural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cc2d77936f_2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cc2d77936f_2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2d77936f_2_7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2d77936f_2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1B212C"/>
                </a:solidFill>
              </a:rPr>
              <a:t>Web Application Security Goals Achieved via </a:t>
            </a:r>
            <a:r>
              <a:rPr lang="en-GB"/>
              <a:t>Key Derivation Function and HMAC, Components of what and why it was used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c2d77936f_2_7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c2d77936f_2_7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1B212C"/>
                </a:solidFill>
              </a:rPr>
              <a:t>Higher security at the expense of speed.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cc2d77936f_2_7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cc2d77936f_2_7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</a:rPr>
              <a:t>Authenticated encryption schemes can recognize improperly-constructed ciphertexts and refuse to decrypt them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cc2d77936f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cc2d77936f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Architectural Diagram of Program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mega.nz/file/HDh2Ebxb#usmW5Y6Uu6qwYOKiTD1YSjAR14ePuU4-V3s9lSVzX80" TargetMode="External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486475" y="992850"/>
            <a:ext cx="52380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ICT 2205</a:t>
            </a:r>
            <a:br>
              <a:rPr lang="en-GB"/>
            </a:br>
            <a:r>
              <a:rPr lang="en-GB"/>
              <a:t>Coursework Part 2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331600" y="3226450"/>
            <a:ext cx="3530100" cy="16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Group Members:</a:t>
            </a:r>
            <a:br>
              <a:rPr lang="en-GB" sz="1100"/>
            </a:br>
            <a:br>
              <a:rPr lang="en-GB" sz="1100"/>
            </a:br>
            <a:r>
              <a:rPr lang="en-GB" sz="1100"/>
              <a:t>	</a:t>
            </a:r>
            <a:r>
              <a:rPr lang="en-GB" sz="1100"/>
              <a:t>Ong Chen Yi 1902189</a:t>
            </a:r>
            <a:br>
              <a:rPr lang="en-GB" sz="1100"/>
            </a:br>
            <a:r>
              <a:rPr lang="en-GB" sz="1100"/>
              <a:t>	Koh Kai Quan 1902115</a:t>
            </a:r>
            <a:br>
              <a:rPr lang="en-GB" sz="1100"/>
            </a:br>
            <a:r>
              <a:rPr lang="en-GB" sz="1100"/>
              <a:t>	Zulfadli Bin Johari 1902147</a:t>
            </a:r>
            <a:br>
              <a:rPr lang="en-GB" sz="1100"/>
            </a:br>
            <a:r>
              <a:rPr lang="en-GB" sz="1100"/>
              <a:t>	Chua An Rong Aaron 1902146</a:t>
            </a:r>
            <a:br>
              <a:rPr lang="en-GB" sz="1100"/>
            </a:br>
            <a:r>
              <a:rPr lang="en-GB" sz="1100"/>
              <a:t>	</a:t>
            </a:r>
            <a:r>
              <a:rPr lang="en-GB" sz="1100"/>
              <a:t>Koh Jie Ming Benjamin 1902181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6"/>
          <p:cNvSpPr txBox="1"/>
          <p:nvPr>
            <p:ph idx="4294967295" type="title"/>
          </p:nvPr>
        </p:nvSpPr>
        <p:spPr>
          <a:xfrm>
            <a:off x="1969350" y="1733850"/>
            <a:ext cx="52053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/>
              <a:t>Protocol / Schemes</a:t>
            </a:r>
            <a:endParaRPr b="1" sz="2500"/>
          </a:p>
        </p:txBody>
      </p:sp>
      <p:sp>
        <p:nvSpPr>
          <p:cNvPr id="311" name="Google Shape;311;p26"/>
          <p:cNvSpPr/>
          <p:nvPr/>
        </p:nvSpPr>
        <p:spPr>
          <a:xfrm>
            <a:off x="4022250" y="2858100"/>
            <a:ext cx="1099500" cy="5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7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7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ECDH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(Key Exchange)</a:t>
            </a:r>
            <a:endParaRPr sz="2400"/>
          </a:p>
        </p:txBody>
      </p:sp>
      <p:sp>
        <p:nvSpPr>
          <p:cNvPr id="318" name="Google Shape;318;p27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7"/>
          <p:cNvSpPr txBox="1"/>
          <p:nvPr/>
        </p:nvSpPr>
        <p:spPr>
          <a:xfrm>
            <a:off x="4684800" y="1372500"/>
            <a:ext cx="4271100" cy="12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Elliptic-Curve Diffie–Hellman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A </a:t>
            </a:r>
            <a:r>
              <a:rPr b="1" i="1" lang="en-GB" sz="1300">
                <a:latin typeface="Lato"/>
                <a:ea typeface="Lato"/>
                <a:cs typeface="Lato"/>
                <a:sym typeface="Lato"/>
              </a:rPr>
              <a:t>key agreement protoco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l that allows two parties to exchange key securely using </a:t>
            </a:r>
            <a:r>
              <a:rPr b="1" i="1" lang="en-GB" sz="1300">
                <a:latin typeface="Lato"/>
                <a:ea typeface="Lato"/>
                <a:cs typeface="Lato"/>
                <a:sym typeface="Lato"/>
              </a:rPr>
              <a:t>secp256k1</a:t>
            </a:r>
            <a:endParaRPr b="1" i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Use in the application to perform key exchange for initial session establishment to generate shared secret key K and ephemeral key pair exchange use in ECIES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8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8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CSPRNG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(Key generation)</a:t>
            </a:r>
            <a:endParaRPr sz="2400"/>
          </a:p>
        </p:txBody>
      </p:sp>
      <p:sp>
        <p:nvSpPr>
          <p:cNvPr id="327" name="Google Shape;327;p28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" name="Google Shape;3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8"/>
          <p:cNvSpPr txBox="1"/>
          <p:nvPr/>
        </p:nvSpPr>
        <p:spPr>
          <a:xfrm>
            <a:off x="4616400" y="1215825"/>
            <a:ext cx="4527600" cy="15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Key Generation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Cryptochat uses the node.js library </a:t>
            </a:r>
            <a:r>
              <a:rPr b="1" i="1" lang="en-GB" sz="1300">
                <a:latin typeface="Lato"/>
                <a:ea typeface="Lato"/>
                <a:cs typeface="Lato"/>
                <a:sym typeface="Lato"/>
              </a:rPr>
              <a:t>crypto.randomBytes(size)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 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 u="sng">
                <a:latin typeface="Lato"/>
                <a:ea typeface="Lato"/>
                <a:cs typeface="Lato"/>
                <a:sym typeface="Lato"/>
              </a:rPr>
              <a:t>/dev/urandom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 for Unix, and </a:t>
            </a:r>
            <a:r>
              <a:rPr lang="en-GB" sz="1300" u="sng">
                <a:latin typeface="Lato"/>
                <a:ea typeface="Lato"/>
                <a:cs typeface="Lato"/>
                <a:sym typeface="Lato"/>
              </a:rPr>
              <a:t>BCryptgenrandom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 for windows that presumes security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Bcryptgenrandom passes the NIST 800-22 special publication for statistical randomness test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9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9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HKDF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(Key Derivation)</a:t>
            </a:r>
            <a:endParaRPr sz="2400"/>
          </a:p>
        </p:txBody>
      </p:sp>
      <p:sp>
        <p:nvSpPr>
          <p:cNvPr id="336" name="Google Shape;336;p29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9"/>
          <p:cNvSpPr txBox="1"/>
          <p:nvPr/>
        </p:nvSpPr>
        <p:spPr>
          <a:xfrm>
            <a:off x="4765200" y="477125"/>
            <a:ext cx="4190700" cy="3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Extract-and-Expand Paradigm Implementation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b="1" lang="en-GB" sz="1500">
                <a:latin typeface="Lato"/>
                <a:ea typeface="Lato"/>
                <a:cs typeface="Lato"/>
                <a:sym typeface="Lato"/>
              </a:rPr>
            </a:br>
            <a:r>
              <a:rPr lang="en-GB" sz="1200">
                <a:latin typeface="Lato"/>
                <a:ea typeface="Lato"/>
                <a:cs typeface="Lato"/>
                <a:sym typeface="Lato"/>
              </a:rPr>
              <a:t>Uses </a:t>
            </a:r>
            <a:r>
              <a:rPr b="1" lang="en-GB" sz="1200">
                <a:latin typeface="Lato"/>
                <a:ea typeface="Lato"/>
                <a:cs typeface="Lato"/>
                <a:sym typeface="Lato"/>
              </a:rPr>
              <a:t>HKDF</a:t>
            </a:r>
            <a:r>
              <a:rPr lang="en-GB" sz="1200">
                <a:latin typeface="Lato"/>
                <a:ea typeface="Lato"/>
                <a:cs typeface="Lato"/>
                <a:sym typeface="Lato"/>
              </a:rPr>
              <a:t> that takes in a different CSPRNG 32-bytes input entropy every message round trip to 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generate secret keys for symmetric encryption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Generate hash key for HMAC-sha256 to produce hash</a:t>
            </a:r>
            <a:endParaRPr b="1" i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This ensures the key are uniformly distributed and unbiased for encryption/decryption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8" name="Google Shape;33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050" y="2032075"/>
            <a:ext cx="2999000" cy="53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9"/>
          <p:cNvPicPr preferRelativeResize="0"/>
          <p:nvPr/>
        </p:nvPicPr>
        <p:blipFill rotWithShape="1">
          <a:blip r:embed="rId5">
            <a:alphaModFix/>
          </a:blip>
          <a:srcRect b="20000" l="0" r="0" t="0"/>
          <a:stretch/>
        </p:blipFill>
        <p:spPr>
          <a:xfrm>
            <a:off x="5340000" y="3135425"/>
            <a:ext cx="3041100" cy="47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0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0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AES-OFB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(Confidentiality)</a:t>
            </a:r>
            <a:endParaRPr sz="2400"/>
          </a:p>
        </p:txBody>
      </p:sp>
      <p:pic>
        <p:nvPicPr>
          <p:cNvPr id="347" name="Google Shape;3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0"/>
          <p:cNvSpPr txBox="1"/>
          <p:nvPr/>
        </p:nvSpPr>
        <p:spPr>
          <a:xfrm>
            <a:off x="4899600" y="477125"/>
            <a:ext cx="40563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latin typeface="Lato"/>
                <a:ea typeface="Lato"/>
                <a:cs typeface="Lato"/>
                <a:sym typeface="Lato"/>
              </a:rPr>
              <a:t>What is it?</a:t>
            </a:r>
            <a:r>
              <a:rPr lang="en-GB" sz="1500"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i="1" lang="en-GB" sz="1700" u="sng">
                <a:latin typeface="Lato"/>
                <a:ea typeface="Lato"/>
                <a:cs typeface="Lato"/>
                <a:sym typeface="Lato"/>
              </a:rPr>
              <a:t>Confidentiality</a:t>
            </a:r>
            <a:endParaRPr b="1"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Change Plaintext to Ciphertext</a:t>
            </a:r>
            <a:br>
              <a:rPr lang="en-GB" sz="1200">
                <a:latin typeface="Lato"/>
                <a:ea typeface="Lato"/>
                <a:cs typeface="Lato"/>
                <a:sym typeface="Lato"/>
              </a:rPr>
            </a:br>
            <a:r>
              <a:rPr lang="en-GB" sz="1200">
                <a:latin typeface="Lato"/>
                <a:ea typeface="Lato"/>
                <a:cs typeface="Lato"/>
                <a:sym typeface="Lato"/>
              </a:rPr>
              <a:t>Unreadable text to users</a:t>
            </a:r>
            <a:br>
              <a:rPr lang="en-GB" sz="1200">
                <a:latin typeface="Lato"/>
                <a:ea typeface="Lato"/>
                <a:cs typeface="Lato"/>
                <a:sym typeface="Lato"/>
              </a:rPr>
            </a:br>
            <a:r>
              <a:rPr lang="en-GB" sz="1200">
                <a:latin typeface="Lato"/>
                <a:ea typeface="Lato"/>
                <a:cs typeface="Lato"/>
                <a:sym typeface="Lato"/>
              </a:rPr>
              <a:t>Prevents cipher-only attacks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" name="Google Shape;349;p30"/>
          <p:cNvSpPr txBox="1"/>
          <p:nvPr/>
        </p:nvSpPr>
        <p:spPr>
          <a:xfrm>
            <a:off x="5151000" y="2578350"/>
            <a:ext cx="3553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Let CT = Ciphertext,</a:t>
            </a:r>
            <a:endParaRPr i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CT = AES-OFB-E (message, SK, IV)</a:t>
            </a:r>
            <a:endParaRPr i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" name="Google Shape;350;p30"/>
          <p:cNvSpPr txBox="1"/>
          <p:nvPr/>
        </p:nvSpPr>
        <p:spPr>
          <a:xfrm>
            <a:off x="4899600" y="1774226"/>
            <a:ext cx="40563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Symmetric Encryption (AES-OFB)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Encrypt message with SK and IV (PRNG)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30"/>
          <p:cNvSpPr txBox="1"/>
          <p:nvPr/>
        </p:nvSpPr>
        <p:spPr>
          <a:xfrm>
            <a:off x="4899600" y="3232530"/>
            <a:ext cx="40563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Symmetric Decryption (AES-OFB)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Decrypt message with SK and IV </a:t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30"/>
          <p:cNvSpPr txBox="1"/>
          <p:nvPr/>
        </p:nvSpPr>
        <p:spPr>
          <a:xfrm>
            <a:off x="5151000" y="4028975"/>
            <a:ext cx="3553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message = AES-OFB-D (CT, SK,  IV)</a:t>
            </a:r>
            <a:endParaRPr i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3" name="Google Shape;353;p30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1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1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ECIES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(</a:t>
            </a:r>
            <a:r>
              <a:rPr lang="en-GB" sz="2400"/>
              <a:t>Confidentiality</a:t>
            </a:r>
            <a:r>
              <a:rPr lang="en-GB" sz="2400"/>
              <a:t>)</a:t>
            </a:r>
            <a:endParaRPr sz="2400"/>
          </a:p>
        </p:txBody>
      </p:sp>
      <p:sp>
        <p:nvSpPr>
          <p:cNvPr id="360" name="Google Shape;360;p31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1" name="Google Shape;3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52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1"/>
          <p:cNvSpPr txBox="1"/>
          <p:nvPr/>
        </p:nvSpPr>
        <p:spPr>
          <a:xfrm>
            <a:off x="4788900" y="188150"/>
            <a:ext cx="40563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What is it?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Change Plaintext to Ciphertext</a:t>
            </a:r>
            <a:br>
              <a:rPr lang="en-GB" sz="1300">
                <a:latin typeface="Lato"/>
                <a:ea typeface="Lato"/>
                <a:cs typeface="Lato"/>
                <a:sym typeface="Lato"/>
              </a:rPr>
            </a:br>
            <a:r>
              <a:rPr lang="en-GB" sz="1300">
                <a:latin typeface="Lato"/>
                <a:ea typeface="Lato"/>
                <a:cs typeface="Lato"/>
                <a:sym typeface="Lato"/>
              </a:rPr>
              <a:t>Unreadable text to users</a:t>
            </a:r>
            <a:br>
              <a:rPr lang="en-GB" sz="1300">
                <a:latin typeface="Lato"/>
                <a:ea typeface="Lato"/>
                <a:cs typeface="Lato"/>
                <a:sym typeface="Lato"/>
              </a:rPr>
            </a:br>
            <a:r>
              <a:rPr lang="en-GB" sz="1300">
                <a:latin typeface="Lato"/>
                <a:ea typeface="Lato"/>
                <a:cs typeface="Lato"/>
                <a:sym typeface="Lato"/>
              </a:rPr>
              <a:t>Based off hybrid encryption scheme for crypto standards SECG SEC-1, ISO/IEC 18033-2, IEEE 1363a and ANSI X9.63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31"/>
          <p:cNvSpPr txBox="1"/>
          <p:nvPr/>
        </p:nvSpPr>
        <p:spPr>
          <a:xfrm>
            <a:off x="5259000" y="2824125"/>
            <a:ext cx="3337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Let CT = Ciphertext</a:t>
            </a:r>
            <a:endParaRPr i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CT = ECIES-E (content, rPK, ePrK)</a:t>
            </a:r>
            <a:endParaRPr i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31"/>
          <p:cNvSpPr txBox="1"/>
          <p:nvPr/>
        </p:nvSpPr>
        <p:spPr>
          <a:xfrm>
            <a:off x="4788900" y="1764470"/>
            <a:ext cx="4277700" cy="11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Asymmetric Encryption (ECIES)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Generate ephemeral public/private keys (ePK, ePrK)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Encrypt other contents that is required to be sent over with receiver’s public key (rPK)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5" name="Google Shape;365;p31"/>
          <p:cNvSpPr txBox="1"/>
          <p:nvPr/>
        </p:nvSpPr>
        <p:spPr>
          <a:xfrm>
            <a:off x="4861625" y="3350525"/>
            <a:ext cx="42039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Asymmetric Decryption (ECIES)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Uses ephemeral public key (ePK) and receiver’s private key (rPrK) to decrypt content</a:t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31"/>
          <p:cNvSpPr txBox="1"/>
          <p:nvPr/>
        </p:nvSpPr>
        <p:spPr>
          <a:xfrm>
            <a:off x="5294825" y="4333613"/>
            <a:ext cx="333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Content = ECIES-D (CT, rPrK, ePK)</a:t>
            </a:r>
            <a:endParaRPr i="1"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2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2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ECdsa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(Authenticity &amp; Non-repudiation)</a:t>
            </a:r>
            <a:endParaRPr sz="2400"/>
          </a:p>
        </p:txBody>
      </p:sp>
      <p:sp>
        <p:nvSpPr>
          <p:cNvPr id="373" name="Google Shape;373;p32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32"/>
          <p:cNvSpPr txBox="1"/>
          <p:nvPr/>
        </p:nvSpPr>
        <p:spPr>
          <a:xfrm>
            <a:off x="5225825" y="2964138"/>
            <a:ext cx="3337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Let SC = Signed Content</a:t>
            </a:r>
            <a:endParaRPr i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SC = ECdsa(pad(content), sPrK)</a:t>
            </a:r>
            <a:endParaRPr i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6" name="Google Shape;376;p32"/>
          <p:cNvSpPr txBox="1"/>
          <p:nvPr/>
        </p:nvSpPr>
        <p:spPr>
          <a:xfrm>
            <a:off x="4752000" y="1369050"/>
            <a:ext cx="4203900" cy="15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Sign (ECdsa-sign)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Pad content to fixed size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Signs contents that is required to be sent over with sender’s private key (sPrK)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Only sender holds the private key, content signed cannot be refute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7" name="Google Shape;377;p32"/>
          <p:cNvSpPr txBox="1"/>
          <p:nvPr/>
        </p:nvSpPr>
        <p:spPr>
          <a:xfrm>
            <a:off x="4752000" y="3565050"/>
            <a:ext cx="4203900" cy="9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Verify Signature (ECdsa-verify)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Verify the signature with the content and sender’s public key (sPK)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8" name="Google Shape;378;p32"/>
          <p:cNvSpPr txBox="1"/>
          <p:nvPr/>
        </p:nvSpPr>
        <p:spPr>
          <a:xfrm>
            <a:off x="5225825" y="4532538"/>
            <a:ext cx="3337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verify = ECdsa(SC, sPK)</a:t>
            </a:r>
            <a:endParaRPr i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9" name="Google Shape;379;p32"/>
          <p:cNvSpPr txBox="1"/>
          <p:nvPr/>
        </p:nvSpPr>
        <p:spPr>
          <a:xfrm>
            <a:off x="4752000" y="233250"/>
            <a:ext cx="4203900" cy="15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Elliptic Curve Digital Signature Algorithm 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Authenticity to ensure message comes from specific entity</a:t>
            </a:r>
            <a:br>
              <a:rPr lang="en-GB" sz="1200">
                <a:latin typeface="Lato"/>
                <a:ea typeface="Lato"/>
                <a:cs typeface="Lato"/>
                <a:sym typeface="Lato"/>
              </a:rPr>
            </a:br>
            <a:r>
              <a:rPr lang="en-GB" sz="1200">
                <a:latin typeface="Lato"/>
                <a:ea typeface="Lato"/>
                <a:cs typeface="Lato"/>
                <a:sym typeface="Lato"/>
              </a:rPr>
              <a:t>Non-repudiation so that senders cannot deny sending the message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3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3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HMAC - SHA 256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(Integrity &amp; Authenticity)</a:t>
            </a:r>
            <a:endParaRPr sz="2400"/>
          </a:p>
        </p:txBody>
      </p:sp>
      <p:sp>
        <p:nvSpPr>
          <p:cNvPr id="386" name="Google Shape;386;p33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7" name="Google Shape;38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3"/>
          <p:cNvSpPr txBox="1"/>
          <p:nvPr/>
        </p:nvSpPr>
        <p:spPr>
          <a:xfrm>
            <a:off x="4752000" y="541075"/>
            <a:ext cx="4056300" cy="9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What is it?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Hashing ensures that the message has not been tampered or altered appended with the recipient ID to ensure </a:t>
            </a:r>
            <a:r>
              <a:rPr b="1" i="1" lang="en-GB" sz="1300">
                <a:latin typeface="Lato"/>
                <a:ea typeface="Lato"/>
                <a:cs typeface="Lato"/>
                <a:sym typeface="Lato"/>
              </a:rPr>
              <a:t>message integrity</a:t>
            </a:r>
            <a:r>
              <a:rPr lang="en-GB" sz="1300">
                <a:latin typeface="Lato"/>
                <a:ea typeface="Lato"/>
                <a:cs typeface="Lato"/>
                <a:sym typeface="Lato"/>
              </a:rPr>
              <a:t> and </a:t>
            </a:r>
            <a:r>
              <a:rPr b="1" i="1" lang="en-GB" sz="1300">
                <a:latin typeface="Lato"/>
                <a:ea typeface="Lato"/>
                <a:cs typeface="Lato"/>
                <a:sym typeface="Lato"/>
              </a:rPr>
              <a:t>prevent replay attack</a:t>
            </a:r>
            <a:endParaRPr b="1" i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33"/>
          <p:cNvSpPr txBox="1"/>
          <p:nvPr/>
        </p:nvSpPr>
        <p:spPr>
          <a:xfrm>
            <a:off x="4752000" y="1985925"/>
            <a:ext cx="4203900" cy="8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Hashing - HMAC-sha256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Passes the Hash key (HK) with content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Uses Encrypt-then-MAC (EtM)</a:t>
            </a:r>
            <a:r>
              <a:rPr lang="en-GB" sz="1200"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Appended recipient ID with Encrypted Message to prevent replay/interleaving attack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33"/>
          <p:cNvSpPr txBox="1"/>
          <p:nvPr/>
        </p:nvSpPr>
        <p:spPr>
          <a:xfrm>
            <a:off x="5185200" y="3551163"/>
            <a:ext cx="3337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Let HC = hashed content</a:t>
            </a:r>
            <a:endParaRPr i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latin typeface="Lato"/>
                <a:ea typeface="Lato"/>
                <a:cs typeface="Lato"/>
                <a:sym typeface="Lato"/>
              </a:rPr>
              <a:t>HC = HMAC-sha256(E(msg) || IDr, HK)</a:t>
            </a:r>
            <a:endParaRPr i="1"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4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4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Perfect Forward Secrecy</a:t>
            </a:r>
            <a:endParaRPr sz="2400"/>
          </a:p>
        </p:txBody>
      </p:sp>
      <p:sp>
        <p:nvSpPr>
          <p:cNvPr id="397" name="Google Shape;397;p34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8" name="Google Shape;39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34"/>
          <p:cNvSpPr txBox="1"/>
          <p:nvPr/>
        </p:nvSpPr>
        <p:spPr>
          <a:xfrm>
            <a:off x="4798775" y="631788"/>
            <a:ext cx="4056300" cy="9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What is it?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Decrypting current ciphertext will not reveal previous messages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i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0" name="Google Shape;400;p34"/>
          <p:cNvSpPr txBox="1"/>
          <p:nvPr/>
        </p:nvSpPr>
        <p:spPr>
          <a:xfrm>
            <a:off x="4761875" y="1519188"/>
            <a:ext cx="4130100" cy="4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-GB" sz="1700">
                <a:latin typeface="Lato"/>
                <a:ea typeface="Lato"/>
                <a:cs typeface="Lato"/>
                <a:sym typeface="Lato"/>
              </a:rPr>
              <a:t>How?</a:t>
            </a:r>
            <a:endParaRPr sz="17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1" name="Google Shape;401;p34"/>
          <p:cNvSpPr txBox="1"/>
          <p:nvPr/>
        </p:nvSpPr>
        <p:spPr>
          <a:xfrm>
            <a:off x="4866300" y="1922388"/>
            <a:ext cx="42039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Symmetric Encryption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Generation of secret keys include a Salt that will never be reused every message round trip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Ensures that every message is decrypted with a different secret key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2" name="Google Shape;402;p34"/>
          <p:cNvSpPr txBox="1"/>
          <p:nvPr/>
        </p:nvSpPr>
        <p:spPr>
          <a:xfrm>
            <a:off x="4866300" y="3356238"/>
            <a:ext cx="4203900" cy="11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Asymmetric Encryption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Generate ephemeral keys (one-time keys) that will be discarded upon usage every message roundtrip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Ephemeral keys are never reused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5"/>
          <p:cNvSpPr txBox="1"/>
          <p:nvPr>
            <p:ph idx="4294967295" type="title"/>
          </p:nvPr>
        </p:nvSpPr>
        <p:spPr>
          <a:xfrm>
            <a:off x="2549400" y="15814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/>
              <a:t>Commonly </a:t>
            </a:r>
            <a:r>
              <a:rPr b="1" lang="en-GB" sz="2500"/>
              <a:t>Known Attacks</a:t>
            </a:r>
            <a:endParaRPr b="1" sz="2500"/>
          </a:p>
        </p:txBody>
      </p:sp>
      <p:sp>
        <p:nvSpPr>
          <p:cNvPr id="408" name="Google Shape;408;p35"/>
          <p:cNvSpPr/>
          <p:nvPr/>
        </p:nvSpPr>
        <p:spPr>
          <a:xfrm>
            <a:off x="4022250" y="2858100"/>
            <a:ext cx="1099500" cy="5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393363" y="1852789"/>
            <a:ext cx="37290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Background</a:t>
            </a:r>
            <a:endParaRPr sz="19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393387" y="3359750"/>
            <a:ext cx="37290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Protocol / Schemes</a:t>
            </a:r>
            <a:endParaRPr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4007416" y="2801102"/>
            <a:ext cx="37290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Video </a:t>
            </a:r>
            <a:r>
              <a:rPr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Demonstration</a:t>
            </a:r>
            <a:endParaRPr sz="19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393375" y="2364620"/>
            <a:ext cx="37290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Security Goals</a:t>
            </a:r>
            <a:endParaRPr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393363" y="2857014"/>
            <a:ext cx="37290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Design</a:t>
            </a:r>
            <a:endParaRPr sz="19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4007412" y="1805996"/>
            <a:ext cx="37290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Common Known Attacks</a:t>
            </a:r>
            <a:endParaRPr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4007416" y="2308702"/>
            <a:ext cx="37290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Dependencies</a:t>
            </a:r>
            <a:endParaRPr sz="19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>
            <p:ph type="title"/>
          </p:nvPr>
        </p:nvSpPr>
        <p:spPr>
          <a:xfrm>
            <a:off x="1052550" y="767388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6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6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Commonly Known Attacks</a:t>
            </a:r>
            <a:endParaRPr sz="2400"/>
          </a:p>
        </p:txBody>
      </p:sp>
      <p:sp>
        <p:nvSpPr>
          <p:cNvPr id="415" name="Google Shape;415;p36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6" name="Google Shape;4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36"/>
          <p:cNvSpPr txBox="1"/>
          <p:nvPr/>
        </p:nvSpPr>
        <p:spPr>
          <a:xfrm>
            <a:off x="4805875" y="477170"/>
            <a:ext cx="4056300" cy="44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b="1" lang="en-GB" sz="1200">
                <a:latin typeface="Lato"/>
                <a:ea typeface="Lato"/>
                <a:cs typeface="Lato"/>
                <a:sym typeface="Lato"/>
              </a:rPr>
              <a:t>Prevent Brute force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256-bit key size that is computationally infeasible to derive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b="1" lang="en-GB" sz="1200">
                <a:latin typeface="Lato"/>
                <a:ea typeface="Lato"/>
                <a:cs typeface="Lato"/>
                <a:sym typeface="Lato"/>
              </a:rPr>
              <a:t>Prevent Replay/Interleaving attacks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Appended ID with the message before hashing with HMAC-sha256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b="1" lang="en-GB" sz="1200">
                <a:latin typeface="Lato"/>
                <a:ea typeface="Lato"/>
                <a:cs typeface="Lato"/>
                <a:sym typeface="Lato"/>
              </a:rPr>
              <a:t>Prevent MITM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Through </a:t>
            </a:r>
            <a:r>
              <a:rPr lang="en-GB" sz="1200">
                <a:latin typeface="Lato"/>
                <a:ea typeface="Lato"/>
                <a:cs typeface="Lato"/>
                <a:sym typeface="Lato"/>
              </a:rPr>
              <a:t>mutual</a:t>
            </a:r>
            <a:r>
              <a:rPr lang="en-GB" sz="1200">
                <a:latin typeface="Lato"/>
                <a:ea typeface="Lato"/>
                <a:cs typeface="Lato"/>
                <a:sym typeface="Lato"/>
              </a:rPr>
              <a:t> authentication, encrypted with cascading encryption (</a:t>
            </a:r>
            <a:r>
              <a:rPr lang="en-GB" sz="1200">
                <a:latin typeface="Lato"/>
                <a:ea typeface="Lato"/>
                <a:cs typeface="Lato"/>
                <a:sym typeface="Lato"/>
              </a:rPr>
              <a:t>Eavesdrop</a:t>
            </a:r>
            <a:r>
              <a:rPr lang="en-GB" sz="1200">
                <a:latin typeface="Lato"/>
                <a:ea typeface="Lato"/>
                <a:cs typeface="Lato"/>
                <a:sym typeface="Lato"/>
              </a:rPr>
              <a:t>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b="1" lang="en-GB" sz="1200">
                <a:latin typeface="Lato"/>
                <a:ea typeface="Lato"/>
                <a:cs typeface="Lato"/>
                <a:sym typeface="Lato"/>
              </a:rPr>
              <a:t>Prevent cipher-only attacks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Uses AES-OFB to prevent repeated common blocks and uses, uses asymmetric encryption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b="1" lang="en-GB" sz="1200">
                <a:latin typeface="Lato"/>
                <a:ea typeface="Lato"/>
                <a:cs typeface="Lato"/>
                <a:sym typeface="Lato"/>
              </a:rPr>
              <a:t>Prevent chosen ciphertext attacks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 Uses Encrypt-then-MAC scheme with AES-OFB and HMAC-sha256 to provide authenticity using secret hash key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i="1"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7"/>
          <p:cNvSpPr txBox="1"/>
          <p:nvPr>
            <p:ph idx="4294967295" type="title"/>
          </p:nvPr>
        </p:nvSpPr>
        <p:spPr>
          <a:xfrm>
            <a:off x="2549400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/>
              <a:t>Detailed Program Flow</a:t>
            </a:r>
            <a:endParaRPr b="1" sz="2500"/>
          </a:p>
        </p:txBody>
      </p:sp>
      <p:sp>
        <p:nvSpPr>
          <p:cNvPr id="423" name="Google Shape;423;p37"/>
          <p:cNvSpPr/>
          <p:nvPr/>
        </p:nvSpPr>
        <p:spPr>
          <a:xfrm>
            <a:off x="4022250" y="2858100"/>
            <a:ext cx="1099500" cy="5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8"/>
          <p:cNvSpPr/>
          <p:nvPr/>
        </p:nvSpPr>
        <p:spPr>
          <a:xfrm>
            <a:off x="7700" y="1437725"/>
            <a:ext cx="9144000" cy="3705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Initial Session Establish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0" name="Google Shape;430;p38"/>
          <p:cNvSpPr/>
          <p:nvPr/>
        </p:nvSpPr>
        <p:spPr>
          <a:xfrm>
            <a:off x="7856400" y="492872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8"/>
          <p:cNvSpPr txBox="1"/>
          <p:nvPr>
            <p:ph idx="1" type="body"/>
          </p:nvPr>
        </p:nvSpPr>
        <p:spPr>
          <a:xfrm>
            <a:off x="5560075" y="2143625"/>
            <a:ext cx="3489300" cy="22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00"/>
                </a:solidFill>
              </a:rPr>
              <a:t>Session Key establishment</a:t>
            </a:r>
            <a:endParaRPr b="1"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-GB">
                <a:solidFill>
                  <a:srgbClr val="000000"/>
                </a:solidFill>
              </a:rPr>
              <a:t>Both user exchange public key exponent and calculate shared session secret key K using Elliptic Curve Diffie Hellman (secp256k1)</a:t>
            </a:r>
            <a:endParaRPr>
              <a:solidFill>
                <a:srgbClr val="000000"/>
              </a:solidFill>
            </a:endParaRPr>
          </a:p>
          <a:p>
            <a:pPr indent="0" lvl="0" marL="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432" name="Google Shape;43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650" y="1555783"/>
            <a:ext cx="4386601" cy="3469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9"/>
          <p:cNvSpPr/>
          <p:nvPr/>
        </p:nvSpPr>
        <p:spPr>
          <a:xfrm>
            <a:off x="7700" y="1437725"/>
            <a:ext cx="9144000" cy="3705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Mutual Authentication (Key confirmation)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9" name="Google Shape;439;p39"/>
          <p:cNvSpPr/>
          <p:nvPr/>
        </p:nvSpPr>
        <p:spPr>
          <a:xfrm>
            <a:off x="7856400" y="492872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9"/>
          <p:cNvSpPr txBox="1"/>
          <p:nvPr>
            <p:ph idx="1" type="body"/>
          </p:nvPr>
        </p:nvSpPr>
        <p:spPr>
          <a:xfrm>
            <a:off x="5543075" y="1849003"/>
            <a:ext cx="3489300" cy="27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00"/>
                </a:solidFill>
              </a:rPr>
              <a:t>Mutual Authentication</a:t>
            </a:r>
            <a:endParaRPr b="1"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-GB">
                <a:solidFill>
                  <a:srgbClr val="000000"/>
                </a:solidFill>
              </a:rPr>
              <a:t>Key confirmation by hashing key K appended with agreed room ID, sign with sender’s private key and encrypt with recipient public key</a:t>
            </a:r>
            <a:br>
              <a:rPr lang="en-GB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-GB">
                <a:solidFill>
                  <a:srgbClr val="000000"/>
                </a:solidFill>
              </a:rPr>
              <a:t>Upon receiving message, decrypt and verify signature with own key K appended with agreed room ID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441" name="Google Shape;44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650" y="1555783"/>
            <a:ext cx="4386601" cy="3469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0"/>
          <p:cNvSpPr/>
          <p:nvPr/>
        </p:nvSpPr>
        <p:spPr>
          <a:xfrm>
            <a:off x="0" y="1451200"/>
            <a:ext cx="9144000" cy="3705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Message Exchange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48" name="Google Shape;448;p40"/>
          <p:cNvSpPr/>
          <p:nvPr/>
        </p:nvSpPr>
        <p:spPr>
          <a:xfrm>
            <a:off x="7856400" y="492872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0"/>
          <p:cNvSpPr txBox="1"/>
          <p:nvPr>
            <p:ph idx="1" type="body"/>
          </p:nvPr>
        </p:nvSpPr>
        <p:spPr>
          <a:xfrm>
            <a:off x="5256550" y="2190726"/>
            <a:ext cx="3489300" cy="21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Sender Generate 128-bit IV, 256-bit Salt and ephemeral key use for symmetric and asymmetric encryption respectively every message round trip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Sign with sender’s public key and encrypt with recipient public key before sending contents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0" name="Google Shape;4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700" y="1506975"/>
            <a:ext cx="3631300" cy="359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/>
          <p:nvPr/>
        </p:nvSpPr>
        <p:spPr>
          <a:xfrm>
            <a:off x="0" y="1451200"/>
            <a:ext cx="9144000" cy="3705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Message Exchange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7" name="Google Shape;457;p41"/>
          <p:cNvSpPr/>
          <p:nvPr/>
        </p:nvSpPr>
        <p:spPr>
          <a:xfrm>
            <a:off x="7856400" y="492872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1"/>
          <p:cNvSpPr txBox="1"/>
          <p:nvPr>
            <p:ph idx="1" type="body"/>
          </p:nvPr>
        </p:nvSpPr>
        <p:spPr>
          <a:xfrm>
            <a:off x="5335750" y="2219050"/>
            <a:ext cx="3489300" cy="21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 startAt="3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Recipient receive, decrypt with private key and validate signature with sender’s public key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 startAt="3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Both sender and recipient generate symmetric key and hash key using Salt and IV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459" name="Google Shape;45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700" y="1535275"/>
            <a:ext cx="3631300" cy="3544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2"/>
          <p:cNvSpPr/>
          <p:nvPr/>
        </p:nvSpPr>
        <p:spPr>
          <a:xfrm>
            <a:off x="0" y="1451200"/>
            <a:ext cx="9144000" cy="3705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Message Exchange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6" name="Google Shape;466;p42"/>
          <p:cNvSpPr/>
          <p:nvPr/>
        </p:nvSpPr>
        <p:spPr>
          <a:xfrm>
            <a:off x="7856400" y="492872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2"/>
          <p:cNvSpPr txBox="1"/>
          <p:nvPr>
            <p:ph idx="1" type="body"/>
          </p:nvPr>
        </p:nvSpPr>
        <p:spPr>
          <a:xfrm>
            <a:off x="5335750" y="1823050"/>
            <a:ext cx="3489300" cy="29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 startAt="5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Sender performs AES-OFB symmetric encryption over message using symmetric key and IV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"/>
              <a:buAutoNum type="arabicPeriod" startAt="5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Sender generates a hash digest of encrypted message appended with recipient ID, </a:t>
            </a:r>
            <a:r>
              <a:rPr b="1" lang="en-GB">
                <a:solidFill>
                  <a:srgbClr val="000000"/>
                </a:solidFill>
                <a:highlight>
                  <a:srgbClr val="FFFFFF"/>
                </a:highlight>
              </a:rPr>
              <a:t>H(E(msg) + id)</a:t>
            </a:r>
            <a:endParaRPr b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 startAt="5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Sender signs over the hash and encrypt the message, id and hash using ECIES, using recipient public key and ephemeral private key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468" name="Google Shape;46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700" y="1485750"/>
            <a:ext cx="3631300" cy="359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3"/>
          <p:cNvSpPr/>
          <p:nvPr/>
        </p:nvSpPr>
        <p:spPr>
          <a:xfrm>
            <a:off x="0" y="1451200"/>
            <a:ext cx="9144000" cy="3705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Message Exchange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75" name="Google Shape;475;p43"/>
          <p:cNvSpPr/>
          <p:nvPr/>
        </p:nvSpPr>
        <p:spPr>
          <a:xfrm>
            <a:off x="7856400" y="492872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3"/>
          <p:cNvSpPr txBox="1"/>
          <p:nvPr>
            <p:ph idx="1" type="body"/>
          </p:nvPr>
        </p:nvSpPr>
        <p:spPr>
          <a:xfrm>
            <a:off x="5431475" y="1632100"/>
            <a:ext cx="3489300" cy="33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 startAt="8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Recipient receives the message and performs asymmetric decryption with private key and ephemeral public key</a:t>
            </a:r>
            <a:b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</a:b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 startAt="8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Calculates the hash digest using decrypted message appended with own id</a:t>
            </a:r>
            <a:b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</a:b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 startAt="8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Validate the signature against the signed hashed message appended with recipient ID by sender</a:t>
            </a:r>
            <a:b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</a:b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1150" lvl="0" marL="457200" marR="10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 startAt="8"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Once validated, symmetric decrypt the message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477" name="Google Shape;47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700" y="1499900"/>
            <a:ext cx="3631300" cy="357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Dependencies</a:t>
            </a:r>
            <a:endParaRPr/>
          </a:p>
        </p:txBody>
      </p:sp>
      <p:sp>
        <p:nvSpPr>
          <p:cNvPr id="483" name="Google Shape;483;p44"/>
          <p:cNvSpPr/>
          <p:nvPr/>
        </p:nvSpPr>
        <p:spPr>
          <a:xfrm rot="-2700000">
            <a:off x="3186078" y="1681122"/>
            <a:ext cx="2771717" cy="2775960"/>
          </a:xfrm>
          <a:prstGeom prst="pie">
            <a:avLst>
              <a:gd fmla="val 2689583" name="adj1"/>
              <a:gd fmla="val 13510993" name="adj2"/>
            </a:avLst>
          </a:prstGeom>
          <a:solidFill>
            <a:srgbClr val="AAAA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grpSp>
        <p:nvGrpSpPr>
          <p:cNvPr id="484" name="Google Shape;484;p44"/>
          <p:cNvGrpSpPr/>
          <p:nvPr/>
        </p:nvGrpSpPr>
        <p:grpSpPr>
          <a:xfrm rot="8100000">
            <a:off x="2974526" y="1469206"/>
            <a:ext cx="3194945" cy="3200139"/>
            <a:chOff x="2902488" y="902232"/>
            <a:chExt cx="3339000" cy="3339000"/>
          </a:xfrm>
        </p:grpSpPr>
        <p:sp>
          <p:nvSpPr>
            <p:cNvPr id="485" name="Google Shape;485;p44"/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/>
            </a:p>
          </p:txBody>
        </p:sp>
        <p:sp>
          <p:nvSpPr>
            <p:cNvPr id="486" name="Google Shape;486;p44"/>
            <p:cNvSpPr/>
            <p:nvPr/>
          </p:nvSpPr>
          <p:spPr>
            <a:xfrm>
              <a:off x="3123875" y="1123625"/>
              <a:ext cx="2896500" cy="2896200"/>
            </a:xfrm>
            <a:prstGeom prst="pie">
              <a:avLst>
                <a:gd fmla="val 2689583" name="adj1"/>
                <a:gd fmla="val 13510993" name="adj2"/>
              </a:avLst>
            </a:prstGeom>
            <a:solidFill>
              <a:srgbClr val="AAA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/>
            </a:p>
          </p:txBody>
        </p:sp>
      </p:grpSp>
      <p:grpSp>
        <p:nvGrpSpPr>
          <p:cNvPr id="487" name="Google Shape;487;p44"/>
          <p:cNvGrpSpPr/>
          <p:nvPr/>
        </p:nvGrpSpPr>
        <p:grpSpPr>
          <a:xfrm>
            <a:off x="3703204" y="2131872"/>
            <a:ext cx="1737453" cy="1740359"/>
            <a:chOff x="3664038" y="1663782"/>
            <a:chExt cx="1815900" cy="1815900"/>
          </a:xfrm>
        </p:grpSpPr>
        <p:sp>
          <p:nvSpPr>
            <p:cNvPr id="488" name="Google Shape;488;p44"/>
            <p:cNvSpPr/>
            <p:nvPr/>
          </p:nvSpPr>
          <p:spPr>
            <a:xfrm>
              <a:off x="3664038" y="1663782"/>
              <a:ext cx="1815900" cy="1815900"/>
            </a:xfrm>
            <a:prstGeom prst="ellipse">
              <a:avLst/>
            </a:prstGeom>
            <a:solidFill>
              <a:srgbClr val="3D3D3D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4"/>
            <p:cNvSpPr txBox="1"/>
            <p:nvPr/>
          </p:nvSpPr>
          <p:spPr>
            <a:xfrm>
              <a:off x="3888193" y="2158476"/>
              <a:ext cx="1423500" cy="82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Dependencies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90" name="Google Shape;490;p44"/>
          <p:cNvGrpSpPr/>
          <p:nvPr/>
        </p:nvGrpSpPr>
        <p:grpSpPr>
          <a:xfrm>
            <a:off x="3199504" y="1107737"/>
            <a:ext cx="1022436" cy="1024146"/>
            <a:chOff x="2859873" y="853971"/>
            <a:chExt cx="1068600" cy="1068600"/>
          </a:xfrm>
        </p:grpSpPr>
        <p:sp>
          <p:nvSpPr>
            <p:cNvPr id="491" name="Google Shape;491;p44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4"/>
            <p:cNvSpPr txBox="1"/>
            <p:nvPr/>
          </p:nvSpPr>
          <p:spPr>
            <a:xfrm>
              <a:off x="2964868" y="1022208"/>
              <a:ext cx="8700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Crypto-JS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93" name="Google Shape;493;p44"/>
          <p:cNvGrpSpPr/>
          <p:nvPr/>
        </p:nvGrpSpPr>
        <p:grpSpPr>
          <a:xfrm>
            <a:off x="2722063" y="3425823"/>
            <a:ext cx="1022447" cy="1024146"/>
            <a:chOff x="5214437" y="3234278"/>
            <a:chExt cx="1068611" cy="1068600"/>
          </a:xfrm>
        </p:grpSpPr>
        <p:sp>
          <p:nvSpPr>
            <p:cNvPr id="494" name="Google Shape;494;p44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4"/>
            <p:cNvSpPr txBox="1"/>
            <p:nvPr/>
          </p:nvSpPr>
          <p:spPr>
            <a:xfrm>
              <a:off x="5214437" y="3402503"/>
              <a:ext cx="1068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Buffer-from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96" name="Google Shape;496;p44"/>
          <p:cNvGrpSpPr/>
          <p:nvPr/>
        </p:nvGrpSpPr>
        <p:grpSpPr>
          <a:xfrm>
            <a:off x="5510359" y="3425819"/>
            <a:ext cx="1022978" cy="1024146"/>
            <a:chOff x="2859873" y="853971"/>
            <a:chExt cx="1069166" cy="1068600"/>
          </a:xfrm>
        </p:grpSpPr>
        <p:sp>
          <p:nvSpPr>
            <p:cNvPr id="497" name="Google Shape;497;p44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4"/>
            <p:cNvSpPr txBox="1"/>
            <p:nvPr/>
          </p:nvSpPr>
          <p:spPr>
            <a:xfrm>
              <a:off x="2860439" y="1022201"/>
              <a:ext cx="1068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Deasync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99" name="Google Shape;499;p44"/>
          <p:cNvGrpSpPr/>
          <p:nvPr/>
        </p:nvGrpSpPr>
        <p:grpSpPr>
          <a:xfrm>
            <a:off x="4882154" y="1107725"/>
            <a:ext cx="1022445" cy="1024146"/>
            <a:chOff x="2859873" y="853971"/>
            <a:chExt cx="1068609" cy="1068600"/>
          </a:xfrm>
        </p:grpSpPr>
        <p:sp>
          <p:nvSpPr>
            <p:cNvPr id="500" name="Google Shape;500;p44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/>
            </a:p>
          </p:txBody>
        </p:sp>
        <p:sp>
          <p:nvSpPr>
            <p:cNvPr id="501" name="Google Shape;501;p44"/>
            <p:cNvSpPr txBox="1"/>
            <p:nvPr/>
          </p:nvSpPr>
          <p:spPr>
            <a:xfrm>
              <a:off x="2859883" y="1022195"/>
              <a:ext cx="1068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Futoin-HKDF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02" name="Google Shape;502;p44"/>
          <p:cNvGrpSpPr/>
          <p:nvPr/>
        </p:nvGrpSpPr>
        <p:grpSpPr>
          <a:xfrm>
            <a:off x="2490329" y="2198937"/>
            <a:ext cx="1022445" cy="1024146"/>
            <a:chOff x="2859873" y="853971"/>
            <a:chExt cx="1068609" cy="1068600"/>
          </a:xfrm>
        </p:grpSpPr>
        <p:sp>
          <p:nvSpPr>
            <p:cNvPr id="503" name="Google Shape;503;p44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4"/>
            <p:cNvSpPr txBox="1"/>
            <p:nvPr/>
          </p:nvSpPr>
          <p:spPr>
            <a:xfrm>
              <a:off x="2859883" y="1022208"/>
              <a:ext cx="1068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Eccrypto Library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05" name="Google Shape;505;p44"/>
          <p:cNvGrpSpPr/>
          <p:nvPr/>
        </p:nvGrpSpPr>
        <p:grpSpPr>
          <a:xfrm>
            <a:off x="5706329" y="2198937"/>
            <a:ext cx="1022445" cy="1024146"/>
            <a:chOff x="2859873" y="853971"/>
            <a:chExt cx="1068609" cy="1068600"/>
          </a:xfrm>
        </p:grpSpPr>
        <p:sp>
          <p:nvSpPr>
            <p:cNvPr id="506" name="Google Shape;506;p44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/>
            </a:p>
          </p:txBody>
        </p:sp>
        <p:sp>
          <p:nvSpPr>
            <p:cNvPr id="507" name="Google Shape;507;p44"/>
            <p:cNvSpPr txBox="1"/>
            <p:nvPr/>
          </p:nvSpPr>
          <p:spPr>
            <a:xfrm>
              <a:off x="2859883" y="1022208"/>
              <a:ext cx="1068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AES-JS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08" name="Google Shape;508;p44"/>
          <p:cNvGrpSpPr/>
          <p:nvPr/>
        </p:nvGrpSpPr>
        <p:grpSpPr>
          <a:xfrm>
            <a:off x="4115947" y="4080994"/>
            <a:ext cx="1022978" cy="1024146"/>
            <a:chOff x="2859873" y="853971"/>
            <a:chExt cx="1069166" cy="1068600"/>
          </a:xfrm>
        </p:grpSpPr>
        <p:sp>
          <p:nvSpPr>
            <p:cNvPr id="509" name="Google Shape;509;p44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4"/>
            <p:cNvSpPr txBox="1"/>
            <p:nvPr/>
          </p:nvSpPr>
          <p:spPr>
            <a:xfrm>
              <a:off x="2860439" y="1022201"/>
              <a:ext cx="1068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Web API Javascript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</a:t>
            </a:r>
            <a:r>
              <a:rPr lang="en-GB"/>
              <a:t>Demonstration</a:t>
            </a:r>
            <a:endParaRPr/>
          </a:p>
        </p:txBody>
      </p:sp>
      <p:pic>
        <p:nvPicPr>
          <p:cNvPr id="516" name="Google Shape;516;p4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8113" y="1500500"/>
            <a:ext cx="6787776" cy="338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9"/>
          <p:cNvSpPr txBox="1"/>
          <p:nvPr>
            <p:ph idx="4294967295" type="body"/>
          </p:nvPr>
        </p:nvSpPr>
        <p:spPr>
          <a:xfrm>
            <a:off x="4735450" y="544100"/>
            <a:ext cx="4254600" cy="4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400">
                <a:solidFill>
                  <a:srgbClr val="000000"/>
                </a:solidFill>
              </a:rPr>
              <a:t>Communication </a:t>
            </a:r>
            <a:r>
              <a:rPr lang="en-GB" sz="1400">
                <a:solidFill>
                  <a:srgbClr val="000000"/>
                </a:solidFill>
              </a:rPr>
              <a:t>between people, especially regarding to </a:t>
            </a:r>
            <a:r>
              <a:rPr b="1" i="1" lang="en-GB" sz="1400">
                <a:solidFill>
                  <a:srgbClr val="000000"/>
                </a:solidFill>
              </a:rPr>
              <a:t>sensitive information,</a:t>
            </a:r>
            <a:r>
              <a:rPr b="1" lang="en-GB" sz="1400">
                <a:solidFill>
                  <a:srgbClr val="000000"/>
                </a:solidFill>
              </a:rPr>
              <a:t> </a:t>
            </a:r>
            <a:r>
              <a:rPr lang="en-GB" sz="1400">
                <a:solidFill>
                  <a:srgbClr val="000000"/>
                </a:solidFill>
              </a:rPr>
              <a:t>is always a major concern. Thus, users are seeking for a </a:t>
            </a:r>
            <a:r>
              <a:rPr b="1" i="1" lang="en-GB" sz="1400">
                <a:solidFill>
                  <a:srgbClr val="000000"/>
                </a:solidFill>
              </a:rPr>
              <a:t>secure </a:t>
            </a:r>
            <a:r>
              <a:rPr lang="en-GB" sz="1400">
                <a:solidFill>
                  <a:srgbClr val="000000"/>
                </a:solidFill>
              </a:rPr>
              <a:t>with </a:t>
            </a:r>
            <a:r>
              <a:rPr b="1" i="1" lang="en-GB" sz="1400">
                <a:solidFill>
                  <a:srgbClr val="000000"/>
                </a:solidFill>
              </a:rPr>
              <a:t>low overhead cost</a:t>
            </a:r>
            <a:r>
              <a:rPr lang="en-GB" sz="1400">
                <a:solidFill>
                  <a:srgbClr val="000000"/>
                </a:solidFill>
              </a:rPr>
              <a:t> method for a </a:t>
            </a:r>
            <a:r>
              <a:rPr b="1" i="1" lang="en-GB" sz="1400">
                <a:solidFill>
                  <a:srgbClr val="000000"/>
                </a:solidFill>
              </a:rPr>
              <a:t>private </a:t>
            </a:r>
            <a:r>
              <a:rPr lang="en-GB" sz="1400">
                <a:solidFill>
                  <a:srgbClr val="000000"/>
                </a:solidFill>
              </a:rPr>
              <a:t>communication channel that is essential when dealing with sensitive information (</a:t>
            </a:r>
            <a:r>
              <a:rPr b="1" i="1" lang="en-GB" sz="1400">
                <a:solidFill>
                  <a:srgbClr val="000000"/>
                </a:solidFill>
              </a:rPr>
              <a:t>E.g, Business Communication</a:t>
            </a:r>
            <a:r>
              <a:rPr lang="en-GB" sz="1400">
                <a:solidFill>
                  <a:srgbClr val="000000"/>
                </a:solidFill>
              </a:rPr>
              <a:t>). Due to many </a:t>
            </a:r>
            <a:r>
              <a:rPr b="1" i="1" lang="en-GB" sz="1400">
                <a:solidFill>
                  <a:srgbClr val="000000"/>
                </a:solidFill>
              </a:rPr>
              <a:t>possible form of attacks</a:t>
            </a:r>
            <a:r>
              <a:rPr lang="en-GB" sz="1400">
                <a:solidFill>
                  <a:srgbClr val="000000"/>
                </a:solidFill>
              </a:rPr>
              <a:t> on the raise over the internet. For example, the possible risk of a </a:t>
            </a:r>
            <a:r>
              <a:rPr b="1" i="1" lang="en-GB" sz="1400">
                <a:solidFill>
                  <a:srgbClr val="000000"/>
                </a:solidFill>
              </a:rPr>
              <a:t>Man in the middle (MITM) </a:t>
            </a:r>
            <a:r>
              <a:rPr lang="en-GB" sz="1400">
                <a:solidFill>
                  <a:srgbClr val="000000"/>
                </a:solidFill>
              </a:rPr>
              <a:t>attack that could </a:t>
            </a:r>
            <a:r>
              <a:rPr b="1" i="1" lang="en-GB" sz="1400">
                <a:solidFill>
                  <a:srgbClr val="000000"/>
                </a:solidFill>
              </a:rPr>
              <a:t>steal/alter data</a:t>
            </a:r>
            <a:endParaRPr b="1" i="1"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i="1" lang="en-GB" sz="1400">
                <a:solidFill>
                  <a:srgbClr val="000000"/>
                </a:solidFill>
              </a:rPr>
              <a:t>What is Cryptochat?</a:t>
            </a:r>
            <a:endParaRPr b="1" i="1" sz="14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b="1" lang="en-GB">
                <a:solidFill>
                  <a:srgbClr val="000000"/>
                </a:solidFill>
              </a:rPr>
              <a:t>Decentralized End to End Encrypted (E2EE)</a:t>
            </a:r>
            <a:br>
              <a:rPr b="1" lang="en-GB">
                <a:solidFill>
                  <a:srgbClr val="000000"/>
                </a:solidFill>
              </a:rPr>
            </a:br>
            <a:r>
              <a:rPr b="1" lang="en-GB">
                <a:solidFill>
                  <a:srgbClr val="000000"/>
                </a:solidFill>
              </a:rPr>
              <a:t>Web Chat Application</a:t>
            </a:r>
            <a:endParaRPr b="1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b="1" lang="en-GB">
                <a:solidFill>
                  <a:srgbClr val="000000"/>
                </a:solidFill>
              </a:rPr>
              <a:t>Private and Secure Communication Between 2 Users</a:t>
            </a:r>
            <a:endParaRPr b="1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b="1" lang="en-GB">
                <a:solidFill>
                  <a:srgbClr val="000000"/>
                </a:solidFill>
              </a:rPr>
              <a:t>Confidentiality, Integrity, Authenticity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i="1"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</a:endParaRPr>
          </a:p>
        </p:txBody>
      </p:sp>
      <p:sp>
        <p:nvSpPr>
          <p:cNvPr id="248" name="Google Shape;248;p19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Background</a:t>
            </a:r>
            <a:endParaRPr sz="2700"/>
          </a:p>
        </p:txBody>
      </p:sp>
      <p:sp>
        <p:nvSpPr>
          <p:cNvPr id="249" name="Google Shape;249;p19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/>
          <p:nvPr/>
        </p:nvSpPr>
        <p:spPr>
          <a:xfrm>
            <a:off x="0" y="1437600"/>
            <a:ext cx="9144000" cy="3705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Security Goals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/>
          <p:nvPr/>
        </p:nvSpPr>
        <p:spPr>
          <a:xfrm>
            <a:off x="7856400" y="492872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0"/>
          <p:cNvSpPr/>
          <p:nvPr/>
        </p:nvSpPr>
        <p:spPr>
          <a:xfrm>
            <a:off x="893050" y="2571759"/>
            <a:ext cx="1385400" cy="10500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1C4587"/>
          </a:solidFill>
          <a:ln cap="flat" cmpd="sng" w="9525">
            <a:solidFill>
              <a:srgbClr val="0145A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Confidentiality</a:t>
            </a:r>
            <a:endParaRPr b="1" i="1"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0"/>
          <p:cNvSpPr/>
          <p:nvPr/>
        </p:nvSpPr>
        <p:spPr>
          <a:xfrm>
            <a:off x="2349960" y="2571751"/>
            <a:ext cx="1385400" cy="10500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1B212C"/>
          </a:solidFill>
          <a:ln cap="flat" cmpd="sng" w="9525">
            <a:solidFill>
              <a:srgbClr val="1B21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Integrity</a:t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/>
          <p:nvPr/>
        </p:nvSpPr>
        <p:spPr>
          <a:xfrm>
            <a:off x="3806844" y="2571751"/>
            <a:ext cx="1433700" cy="10500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1C4587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Authenticity</a:t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261" name="Google Shape;261;p20"/>
          <p:cNvSpPr/>
          <p:nvPr/>
        </p:nvSpPr>
        <p:spPr>
          <a:xfrm>
            <a:off x="5312044" y="2571751"/>
            <a:ext cx="1433700" cy="10500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1B212C"/>
          </a:solidFill>
          <a:ln cap="flat" cmpd="sng" w="9525">
            <a:solidFill>
              <a:srgbClr val="1B21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Non-repudiation</a:t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262" name="Google Shape;262;p20"/>
          <p:cNvSpPr/>
          <p:nvPr/>
        </p:nvSpPr>
        <p:spPr>
          <a:xfrm>
            <a:off x="6817244" y="2571751"/>
            <a:ext cx="1433700" cy="10500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1C4587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Perfect Forward Secrecy</a:t>
            </a:r>
            <a:endParaRPr b="1"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/>
          <p:nvPr>
            <p:ph idx="4294967295" type="title"/>
          </p:nvPr>
        </p:nvSpPr>
        <p:spPr>
          <a:xfrm>
            <a:off x="1969350" y="1733850"/>
            <a:ext cx="52053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/>
              <a:t>Design</a:t>
            </a:r>
            <a:endParaRPr b="1" sz="2500"/>
          </a:p>
        </p:txBody>
      </p:sp>
      <p:sp>
        <p:nvSpPr>
          <p:cNvPr id="268" name="Google Shape;268;p21"/>
          <p:cNvSpPr/>
          <p:nvPr/>
        </p:nvSpPr>
        <p:spPr>
          <a:xfrm>
            <a:off x="4022250" y="2858100"/>
            <a:ext cx="1099500" cy="5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2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Hybrid Cryptography</a:t>
            </a:r>
            <a:endParaRPr sz="2400"/>
          </a:p>
        </p:txBody>
      </p:sp>
      <p:sp>
        <p:nvSpPr>
          <p:cNvPr id="275" name="Google Shape;275;p22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2"/>
          <p:cNvSpPr txBox="1"/>
          <p:nvPr/>
        </p:nvSpPr>
        <p:spPr>
          <a:xfrm>
            <a:off x="4630800" y="817600"/>
            <a:ext cx="4513200" cy="28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Hybrid Cryptography</a:t>
            </a:r>
            <a:endParaRPr b="1" sz="1500"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Common hybrid cryptography uses </a:t>
            </a:r>
            <a:r>
              <a:rPr b="1" i="1"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asymmetric keys to send symmetric keys</a:t>
            </a:r>
            <a:r>
              <a:rPr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and</a:t>
            </a:r>
            <a:r>
              <a:rPr b="1" i="1"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other contents to recipients and uses</a:t>
            </a:r>
            <a:r>
              <a:rPr b="1" i="1"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symmetric encryption</a:t>
            </a:r>
            <a:r>
              <a:rPr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for messages to </a:t>
            </a:r>
            <a:r>
              <a:rPr b="1" i="1"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achieve faster speed </a:t>
            </a:r>
            <a:endParaRPr b="1" i="1" sz="1300">
              <a:solidFill>
                <a:schemeClr val="dk1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In this case, Cryptochat’s modified cryptographic scheme offers </a:t>
            </a:r>
            <a:r>
              <a:rPr b="1" i="1"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higher security sacrificing speed</a:t>
            </a:r>
            <a:r>
              <a:rPr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by </a:t>
            </a:r>
            <a:r>
              <a:rPr b="1" i="1" lang="en-GB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encrypting the symmetric ciphertext with asymmetric encryption</a:t>
            </a:r>
            <a:endParaRPr b="1" i="1" sz="1300">
              <a:solidFill>
                <a:schemeClr val="dk1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7" name="Google Shape;2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6575" y="3222300"/>
            <a:ext cx="2696850" cy="136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3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3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</a:rPr>
              <a:t>Multiple Encryption</a:t>
            </a:r>
            <a:endParaRPr sz="2400"/>
          </a:p>
        </p:txBody>
      </p:sp>
      <p:sp>
        <p:nvSpPr>
          <p:cNvPr id="285" name="Google Shape;285;p23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3"/>
          <p:cNvSpPr txBox="1"/>
          <p:nvPr/>
        </p:nvSpPr>
        <p:spPr>
          <a:xfrm>
            <a:off x="4735500" y="646650"/>
            <a:ext cx="4220400" cy="38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1B212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Multiple encryption</a:t>
            </a:r>
            <a:endParaRPr b="1" sz="1500">
              <a:solidFill>
                <a:srgbClr val="1B212C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B212C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Cascading the encryption</a:t>
            </a: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offers twice the security but is twice as slow. It </a:t>
            </a:r>
            <a:r>
              <a:rPr b="1" i="1"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slows down the time taken </a:t>
            </a: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for an attacker to perform a</a:t>
            </a:r>
            <a:r>
              <a:rPr b="1" i="1"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brute force attack</a:t>
            </a:r>
            <a:endParaRPr b="1" i="1"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1st symmetric encryption </a:t>
            </a: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uses a key that changes every round trip with a Salt value of 32 bytes which is almost similar to inserting a 32-character password as input entropy every message exchange </a:t>
            </a:r>
            <a:r>
              <a:rPr b="1" i="1"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(AES-OFB)</a:t>
            </a:r>
            <a:endParaRPr b="1" i="1"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Similarly, during the </a:t>
            </a:r>
            <a:r>
              <a:rPr b="1" i="1"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2nd asymmetric encryption</a:t>
            </a: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, only the recipient holds the private key required to decrypt the message. Therefore, it is computationally infeasible to derive the private key value used for decryption </a:t>
            </a:r>
            <a:r>
              <a:rPr b="1" i="1"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(ECIES)</a:t>
            </a:r>
            <a:endParaRPr b="1" i="1"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7" name="Google Shape;28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4"/>
          <p:cNvSpPr/>
          <p:nvPr/>
        </p:nvSpPr>
        <p:spPr>
          <a:xfrm>
            <a:off x="4350600" y="0"/>
            <a:ext cx="102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4"/>
          <p:cNvSpPr txBox="1"/>
          <p:nvPr>
            <p:ph idx="2" type="title"/>
          </p:nvPr>
        </p:nvSpPr>
        <p:spPr>
          <a:xfrm>
            <a:off x="182925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Authenticated Encryption</a:t>
            </a:r>
            <a:endParaRPr sz="2400"/>
          </a:p>
        </p:txBody>
      </p:sp>
      <p:sp>
        <p:nvSpPr>
          <p:cNvPr id="294" name="Google Shape;294;p24"/>
          <p:cNvSpPr/>
          <p:nvPr/>
        </p:nvSpPr>
        <p:spPr>
          <a:xfrm>
            <a:off x="7856400" y="475957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4"/>
          <p:cNvSpPr txBox="1"/>
          <p:nvPr/>
        </p:nvSpPr>
        <p:spPr>
          <a:xfrm>
            <a:off x="4623025" y="477125"/>
            <a:ext cx="4456800" cy="43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Lato"/>
                <a:ea typeface="Lato"/>
                <a:cs typeface="Lato"/>
                <a:sym typeface="Lato"/>
              </a:rPr>
              <a:t>Authenticated Encryption (AE) with Associated Data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 form of encryption which simultaneously assure the confidentiality and authenticity of data.</a:t>
            </a:r>
            <a:endParaRPr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The approach adopted is:</a:t>
            </a:r>
            <a:endParaRPr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Encrypt-then-Mac (EtM) with HMAC - SHA 256  </a:t>
            </a:r>
            <a:endParaRPr b="1" i="1"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The plaintext is first encrypted, then a MAC is produced based on the resulting ciphertext. The MAC is unforgettable given that the input entropy is generated with the shared secret from ECDH key exchange.</a:t>
            </a:r>
            <a:endParaRPr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This is semantically secure because the cryptographic algorithm </a:t>
            </a:r>
            <a:r>
              <a:rPr lang="en-GB" sz="130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uses asymmetric encryption, </a:t>
            </a:r>
            <a:r>
              <a:rPr lang="en-GB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generates a random IV and does not reuse them for symmetric encryption </a:t>
            </a:r>
            <a:endParaRPr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6" name="Google Shape;2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600" y="-5"/>
            <a:ext cx="846401" cy="47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5"/>
          <p:cNvSpPr/>
          <p:nvPr/>
        </p:nvSpPr>
        <p:spPr>
          <a:xfrm>
            <a:off x="7700" y="1437725"/>
            <a:ext cx="9144000" cy="3705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5"/>
          <p:cNvSpPr txBox="1"/>
          <p:nvPr>
            <p:ph type="title"/>
          </p:nvPr>
        </p:nvSpPr>
        <p:spPr>
          <a:xfrm>
            <a:off x="1297500" y="393750"/>
            <a:ext cx="76584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Architectural Diagram (Message Exchange)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3" name="Google Shape;303;p25"/>
          <p:cNvSpPr/>
          <p:nvPr/>
        </p:nvSpPr>
        <p:spPr>
          <a:xfrm>
            <a:off x="7856400" y="4928725"/>
            <a:ext cx="1099500" cy="54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5"/>
          <p:cNvSpPr txBox="1"/>
          <p:nvPr>
            <p:ph idx="1" type="body"/>
          </p:nvPr>
        </p:nvSpPr>
        <p:spPr>
          <a:xfrm>
            <a:off x="5649200" y="2268925"/>
            <a:ext cx="3600600" cy="18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highlight>
                  <a:srgbClr val="FFFFFF"/>
                </a:highlight>
              </a:rPr>
              <a:t>Cryptochat: A Web Chat Application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marR="10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The main function of the Web Chat Application is to provide a </a:t>
            </a:r>
            <a:r>
              <a:rPr b="1" i="1" lang="en-GB">
                <a:solidFill>
                  <a:srgbClr val="000000"/>
                </a:solidFill>
                <a:highlight>
                  <a:srgbClr val="FFFFFF"/>
                </a:highlight>
              </a:rPr>
              <a:t>End-to-end Encryption communication channel</a:t>
            </a: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 that serves all </a:t>
            </a:r>
            <a:r>
              <a:rPr b="1" i="1" lang="en-GB">
                <a:solidFill>
                  <a:srgbClr val="000000"/>
                </a:solidFill>
                <a:highlight>
                  <a:srgbClr val="FFFFFF"/>
                </a:highlight>
              </a:rPr>
              <a:t>security goals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305" name="Google Shape;30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00" y="1838878"/>
            <a:ext cx="5497576" cy="290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